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0" autoAdjust="0"/>
    <p:restoredTop sz="94364" autoAdjust="0"/>
  </p:normalViewPr>
  <p:slideViewPr>
    <p:cSldViewPr snapToGrid="0">
      <p:cViewPr varScale="1">
        <p:scale>
          <a:sx n="69" d="100"/>
          <a:sy n="69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85D1FCB2-CA03-4628-9637-487A2535F935}" type="datetimeFigureOut">
              <a:rPr lang="es-UY" smtClean="0"/>
              <a:t>21/11/2020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08967A76-8771-4EF7-9866-4066447C5CD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222533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FCB2-CA03-4628-9637-487A2535F935}" type="datetimeFigureOut">
              <a:rPr lang="es-UY" smtClean="0"/>
              <a:t>21/11/2020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7A76-8771-4EF7-9866-4066447C5CD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529425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5D1FCB2-CA03-4628-9637-487A2535F935}" type="datetimeFigureOut">
              <a:rPr lang="es-UY" smtClean="0"/>
              <a:t>21/11/2020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8967A76-8771-4EF7-9866-4066447C5CD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732187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5D1FCB2-CA03-4628-9637-487A2535F935}" type="datetimeFigureOut">
              <a:rPr lang="es-UY" smtClean="0"/>
              <a:t>21/11/2020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8967A76-8771-4EF7-9866-4066447C5CD0}" type="slidenum">
              <a:rPr lang="es-UY" smtClean="0"/>
              <a:t>‹Nº›</a:t>
            </a:fld>
            <a:endParaRPr lang="es-UY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3457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5D1FCB2-CA03-4628-9637-487A2535F935}" type="datetimeFigureOut">
              <a:rPr lang="es-UY" smtClean="0"/>
              <a:t>21/11/2020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8967A76-8771-4EF7-9866-4066447C5CD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717253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FCB2-CA03-4628-9637-487A2535F935}" type="datetimeFigureOut">
              <a:rPr lang="es-UY" smtClean="0"/>
              <a:t>21/11/2020</a:t>
            </a:fld>
            <a:endParaRPr lang="es-U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7A76-8771-4EF7-9866-4066447C5CD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887835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FCB2-CA03-4628-9637-487A2535F935}" type="datetimeFigureOut">
              <a:rPr lang="es-UY" smtClean="0"/>
              <a:t>21/11/2020</a:t>
            </a:fld>
            <a:endParaRPr lang="es-U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7A76-8771-4EF7-9866-4066447C5CD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772097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FCB2-CA03-4628-9637-487A2535F935}" type="datetimeFigureOut">
              <a:rPr lang="es-UY" smtClean="0"/>
              <a:t>21/11/2020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7A76-8771-4EF7-9866-4066447C5CD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052924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5D1FCB2-CA03-4628-9637-487A2535F935}" type="datetimeFigureOut">
              <a:rPr lang="es-UY" smtClean="0"/>
              <a:t>21/11/2020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8967A76-8771-4EF7-9866-4066447C5CD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62778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FCB2-CA03-4628-9637-487A2535F935}" type="datetimeFigureOut">
              <a:rPr lang="es-UY" smtClean="0"/>
              <a:t>21/11/2020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7A76-8771-4EF7-9866-4066447C5CD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48162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5D1FCB2-CA03-4628-9637-487A2535F935}" type="datetimeFigureOut">
              <a:rPr lang="es-UY" smtClean="0"/>
              <a:t>21/11/2020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8967A76-8771-4EF7-9866-4066447C5CD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222000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FCB2-CA03-4628-9637-487A2535F935}" type="datetimeFigureOut">
              <a:rPr lang="es-UY" smtClean="0"/>
              <a:t>21/11/2020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7A76-8771-4EF7-9866-4066447C5CD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697060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FCB2-CA03-4628-9637-487A2535F935}" type="datetimeFigureOut">
              <a:rPr lang="es-UY" smtClean="0"/>
              <a:t>21/11/2020</a:t>
            </a:fld>
            <a:endParaRPr lang="es-U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7A76-8771-4EF7-9866-4066447C5CD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309435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FCB2-CA03-4628-9637-487A2535F935}" type="datetimeFigureOut">
              <a:rPr lang="es-UY" smtClean="0"/>
              <a:t>21/11/2020</a:t>
            </a:fld>
            <a:endParaRPr lang="es-U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7A76-8771-4EF7-9866-4066447C5CD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918788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FCB2-CA03-4628-9637-487A2535F935}" type="datetimeFigureOut">
              <a:rPr lang="es-UY" smtClean="0"/>
              <a:t>21/11/2020</a:t>
            </a:fld>
            <a:endParaRPr lang="es-U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7A76-8771-4EF7-9866-4066447C5CD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08995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FCB2-CA03-4628-9637-487A2535F935}" type="datetimeFigureOut">
              <a:rPr lang="es-UY" smtClean="0"/>
              <a:t>21/11/2020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7A76-8771-4EF7-9866-4066447C5CD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679259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FCB2-CA03-4628-9637-487A2535F935}" type="datetimeFigureOut">
              <a:rPr lang="es-UY" smtClean="0"/>
              <a:t>21/11/2020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7A76-8771-4EF7-9866-4066447C5CD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671808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1FCB2-CA03-4628-9637-487A2535F935}" type="datetimeFigureOut">
              <a:rPr lang="es-UY" smtClean="0"/>
              <a:t>21/11/2020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67A76-8771-4EF7-9866-4066447C5CD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2325498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UY" b="1" dirty="0" smtClean="0"/>
              <a:t>Taller de género y violencia</a:t>
            </a:r>
            <a:endParaRPr lang="es-UY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920836"/>
            <a:ext cx="9448800" cy="207818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UY" dirty="0" smtClean="0"/>
              <a:t>RED TIERRA DEL FUTURO </a:t>
            </a:r>
          </a:p>
          <a:p>
            <a:pPr algn="ctr"/>
            <a:r>
              <a:rPr lang="es-UY" dirty="0" smtClean="0"/>
              <a:t>21 DE NOVIEMBRE </a:t>
            </a:r>
            <a:r>
              <a:rPr lang="es-UY" dirty="0" smtClean="0"/>
              <a:t>2020</a:t>
            </a:r>
          </a:p>
          <a:p>
            <a:pPr algn="ctr"/>
            <a:r>
              <a:rPr lang="es-UY" dirty="0" smtClean="0"/>
              <a:t>En el marco del Proyecto de la inclusión de Perspectiva de Género en las organizaciones de la red TDF Latinoamérica, </a:t>
            </a:r>
          </a:p>
          <a:p>
            <a:pPr algn="ctr"/>
            <a:r>
              <a:rPr lang="es-UY" dirty="0" smtClean="0"/>
              <a:t>coordinan:</a:t>
            </a:r>
          </a:p>
          <a:p>
            <a:pPr algn="ctr"/>
            <a:r>
              <a:rPr lang="es-UY" dirty="0" smtClean="0"/>
              <a:t>Ed. Soc. Gabriela </a:t>
            </a:r>
            <a:r>
              <a:rPr lang="es-UY" dirty="0" err="1" smtClean="0"/>
              <a:t>Carrier</a:t>
            </a:r>
            <a:r>
              <a:rPr lang="es-UY" dirty="0" smtClean="0"/>
              <a:t> – </a:t>
            </a:r>
            <a:r>
              <a:rPr lang="es-UY" dirty="0" err="1" smtClean="0"/>
              <a:t>Psic</a:t>
            </a:r>
            <a:r>
              <a:rPr lang="es-UY" dirty="0" smtClean="0"/>
              <a:t>. Marcela </a:t>
            </a:r>
            <a:r>
              <a:rPr lang="es-UY" dirty="0" err="1" smtClean="0"/>
              <a:t>Larráiz</a:t>
            </a:r>
            <a:endParaRPr lang="es-UY" dirty="0" smtClean="0"/>
          </a:p>
          <a:p>
            <a:pPr algn="ctr"/>
            <a:endParaRPr lang="es-UY" dirty="0" smtClean="0"/>
          </a:p>
        </p:txBody>
      </p:sp>
    </p:spTree>
    <p:extLst>
      <p:ext uri="{BB962C8B-B14F-4D97-AF65-F5344CB8AC3E}">
        <p14:creationId xmlns:p14="http://schemas.microsoft.com/office/powerpoint/2010/main" val="339783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03068" y="764373"/>
            <a:ext cx="10903132" cy="1293028"/>
          </a:xfrm>
        </p:spPr>
        <p:txBody>
          <a:bodyPr/>
          <a:lstStyle/>
          <a:p>
            <a:pPr algn="ctr"/>
            <a:r>
              <a:rPr lang="es-UY" b="1" dirty="0" smtClean="0"/>
              <a:t>Género:</a:t>
            </a:r>
            <a:endParaRPr lang="es-UY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3068" y="1864814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s-UY" sz="3200" dirty="0"/>
              <a:t>C</a:t>
            </a:r>
            <a:r>
              <a:rPr lang="es-UY" sz="3200" dirty="0" smtClean="0"/>
              <a:t>onstrucción social y cultural </a:t>
            </a:r>
            <a:r>
              <a:rPr lang="es-UY" sz="3200" dirty="0"/>
              <a:t>sobre lo que significa ser varón y ser mujer. Varía según lugar (país, cultura, nación, etnias), y contexto histórico.</a:t>
            </a:r>
            <a:br>
              <a:rPr lang="es-UY" sz="3200" dirty="0"/>
            </a:br>
            <a:endParaRPr lang="es-UY" sz="3200" dirty="0" smtClean="0"/>
          </a:p>
          <a:p>
            <a:pPr marL="0" indent="0" algn="just">
              <a:buNone/>
            </a:pPr>
            <a:r>
              <a:rPr lang="es-UY" sz="3200" dirty="0" smtClean="0"/>
              <a:t>Evidencia </a:t>
            </a:r>
            <a:r>
              <a:rPr lang="es-UY" sz="3200" dirty="0"/>
              <a:t>las relaciones de poder asimétricas y las desigualdades que nos atraviesan y que se articulan de manera particular con otras relaciones de dominación como clase, etnia, edad, discapacidad, entre otras. </a:t>
            </a:r>
            <a:r>
              <a:rPr lang="es-UY" sz="3200" dirty="0" smtClean="0"/>
              <a:t>(</a:t>
            </a:r>
            <a:r>
              <a:rPr lang="es-UY" sz="3200" dirty="0" err="1"/>
              <a:t>I</a:t>
            </a:r>
            <a:r>
              <a:rPr lang="es-UY" sz="3200" dirty="0" err="1" smtClean="0"/>
              <a:t>nterseccionalidad</a:t>
            </a:r>
            <a:r>
              <a:rPr lang="es-UY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2089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85800" y="397660"/>
            <a:ext cx="10668000" cy="1293028"/>
          </a:xfrm>
        </p:spPr>
        <p:txBody>
          <a:bodyPr/>
          <a:lstStyle/>
          <a:p>
            <a:pPr algn="l"/>
            <a:r>
              <a:rPr lang="es-UY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ESTEREOTIPOS DE GÉNERO:</a:t>
            </a:r>
            <a:r>
              <a:rPr lang="es-UY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s-UY" i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84664"/>
            <a:ext cx="10515600" cy="4792300"/>
          </a:xfrm>
        </p:spPr>
        <p:txBody>
          <a:bodyPr>
            <a:normAutofit/>
          </a:bodyPr>
          <a:lstStyle/>
          <a:p>
            <a:r>
              <a:rPr lang="es-UY" dirty="0" smtClean="0">
                <a:latin typeface="Calibri" panose="020F0502020204030204" pitchFamily="34" charset="0"/>
                <a:cs typeface="Calibri" panose="020F0502020204030204" pitchFamily="34" charset="0"/>
              </a:rPr>
              <a:t>ESTÁN EN LA BASE </a:t>
            </a:r>
            <a:r>
              <a:rPr lang="es-UY" dirty="0">
                <a:latin typeface="Calibri" panose="020F0502020204030204" pitchFamily="34" charset="0"/>
                <a:cs typeface="Calibri" panose="020F0502020204030204" pitchFamily="34" charset="0"/>
              </a:rPr>
              <a:t>DE LAS RELACIONES DE PODER QUE SE ESTABLECEN ENTRE HOMBRES Y MUJERES, LA SOCIALIZACIÓN PROMUEVE MODOS DE SER SEGÚN EL SEXO Y EL DESARROLLO DE DIFERENTES HABILIDADES, INTERESES Y NECESIDADES. </a:t>
            </a:r>
            <a:endParaRPr lang="es-UY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UY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UY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UY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</a:p>
          <a:p>
            <a:pPr marL="0" indent="0">
              <a:buNone/>
            </a:pPr>
            <a:r>
              <a:rPr lang="es-UY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UY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</a:p>
          <a:p>
            <a:pPr marL="0" indent="0">
              <a:buNone/>
            </a:pPr>
            <a:endParaRPr lang="es-UY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249465"/>
              </p:ext>
            </p:extLst>
          </p:nvPr>
        </p:nvGraphicFramePr>
        <p:xfrm>
          <a:off x="1841863" y="2429691"/>
          <a:ext cx="8020594" cy="3693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10297">
                  <a:extLst>
                    <a:ext uri="{9D8B030D-6E8A-4147-A177-3AD203B41FA5}">
                      <a16:colId xmlns:a16="http://schemas.microsoft.com/office/drawing/2014/main" val="512180485"/>
                    </a:ext>
                  </a:extLst>
                </a:gridCol>
                <a:gridCol w="4010297">
                  <a:extLst>
                    <a:ext uri="{9D8B030D-6E8A-4147-A177-3AD203B41FA5}">
                      <a16:colId xmlns:a16="http://schemas.microsoft.com/office/drawing/2014/main" val="1012134040"/>
                    </a:ext>
                  </a:extLst>
                </a:gridCol>
              </a:tblGrid>
              <a:tr h="245547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UY" sz="1400" kern="1200" dirty="0" smtClean="0">
                          <a:effectLst/>
                        </a:rPr>
                        <a:t>     </a:t>
                      </a:r>
                    </a:p>
                    <a:p>
                      <a:pPr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UY" sz="1400" kern="1200" dirty="0" smtClean="0">
                          <a:effectLst/>
                        </a:rPr>
                        <a:t>MODELO </a:t>
                      </a:r>
                      <a:r>
                        <a:rPr lang="es-UY" sz="1400" kern="1200" dirty="0">
                          <a:effectLst/>
                        </a:rPr>
                        <a:t>MASCULINO:          </a:t>
                      </a:r>
                      <a:endParaRPr lang="es-UY" sz="1400" kern="1200" dirty="0" smtClean="0">
                        <a:effectLst/>
                      </a:endParaRPr>
                    </a:p>
                    <a:p>
                      <a:pPr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UY" sz="1400" kern="1200" dirty="0" smtClean="0">
                          <a:effectLst/>
                        </a:rPr>
                        <a:t>                                             </a:t>
                      </a:r>
                      <a:endParaRPr lang="es-UY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s-UY" sz="1400" kern="1200" dirty="0" smtClean="0">
                        <a:effectLst/>
                      </a:endParaRPr>
                    </a:p>
                    <a:p>
                      <a:pPr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UY" sz="1400" kern="1200" dirty="0" smtClean="0">
                          <a:effectLst/>
                        </a:rPr>
                        <a:t>MODELO </a:t>
                      </a:r>
                      <a:r>
                        <a:rPr lang="es-UY" sz="1400" kern="1200" dirty="0">
                          <a:effectLst/>
                        </a:rPr>
                        <a:t>FEMENINO:</a:t>
                      </a:r>
                      <a:endParaRPr lang="es-UY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165603"/>
                  </a:ext>
                </a:extLst>
              </a:tr>
              <a:tr h="286341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s-UY" sz="1400" kern="1200" dirty="0" smtClean="0">
                        <a:effectLst/>
                      </a:endParaRPr>
                    </a:p>
                    <a:p>
                      <a:pPr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UY" sz="1400" kern="1200" dirty="0" smtClean="0">
                          <a:effectLst/>
                        </a:rPr>
                        <a:t>SER </a:t>
                      </a:r>
                      <a:r>
                        <a:rPr lang="es-UY" sz="1400" kern="1200" dirty="0">
                          <a:effectLst/>
                        </a:rPr>
                        <a:t>PARA SÍ</a:t>
                      </a:r>
                      <a:br>
                        <a:rPr lang="es-UY" sz="1400" kern="1200" dirty="0">
                          <a:effectLst/>
                        </a:rPr>
                      </a:br>
                      <a:r>
                        <a:rPr lang="es-UY" sz="1400" kern="1200" dirty="0">
                          <a:effectLst/>
                        </a:rPr>
                        <a:t>RESALTA SU RACIONALIDAD (LÓGICA)</a:t>
                      </a:r>
                      <a:br>
                        <a:rPr lang="es-UY" sz="1400" kern="1200" dirty="0">
                          <a:effectLst/>
                        </a:rPr>
                      </a:br>
                      <a:r>
                        <a:rPr lang="es-UY" sz="1400" kern="1200" dirty="0">
                          <a:effectLst/>
                        </a:rPr>
                        <a:t>SU FUERZA</a:t>
                      </a:r>
                      <a:br>
                        <a:rPr lang="es-UY" sz="1400" kern="1200" dirty="0">
                          <a:effectLst/>
                        </a:rPr>
                      </a:br>
                      <a:r>
                        <a:rPr lang="es-UY" sz="1400" kern="1200" dirty="0">
                          <a:effectLst/>
                        </a:rPr>
                        <a:t>SU DINAMISMO</a:t>
                      </a:r>
                      <a:br>
                        <a:rPr lang="es-UY" sz="1400" kern="1200" dirty="0">
                          <a:effectLst/>
                        </a:rPr>
                      </a:br>
                      <a:r>
                        <a:rPr lang="es-UY" sz="1400" kern="1200" dirty="0">
                          <a:effectLst/>
                        </a:rPr>
                        <a:t>SU HABILIDAD PARA DEPORTES</a:t>
                      </a:r>
                      <a:br>
                        <a:rPr lang="es-UY" sz="1400" kern="1200" dirty="0">
                          <a:effectLst/>
                        </a:rPr>
                      </a:br>
                      <a:r>
                        <a:rPr lang="es-UY" sz="1400" kern="1200" dirty="0">
                          <a:effectLst/>
                        </a:rPr>
                        <a:t>SU CAPACIDAD PARA MANDAR</a:t>
                      </a:r>
                      <a:br>
                        <a:rPr lang="es-UY" sz="1400" kern="1200" dirty="0">
                          <a:effectLst/>
                        </a:rPr>
                      </a:br>
                      <a:r>
                        <a:rPr lang="es-UY" sz="1400" kern="1200" dirty="0">
                          <a:effectLst/>
                        </a:rPr>
                        <a:t>SU COMPETITIVIDAD</a:t>
                      </a:r>
                      <a:br>
                        <a:rPr lang="es-UY" sz="1400" kern="1200" dirty="0">
                          <a:effectLst/>
                        </a:rPr>
                      </a:br>
                      <a:r>
                        <a:rPr lang="es-UY" sz="1400" kern="1200" dirty="0">
                          <a:effectLst/>
                        </a:rPr>
                        <a:t>LIMITA LA EXPRESIÓN DE SUS EMOCIONES </a:t>
                      </a:r>
                      <a:br>
                        <a:rPr lang="es-UY" sz="1400" kern="1200" dirty="0">
                          <a:effectLst/>
                        </a:rPr>
                      </a:br>
                      <a:r>
                        <a:rPr lang="es-UY" sz="1400" kern="1200" dirty="0">
                          <a:effectLst/>
                        </a:rPr>
                        <a:t>Y PROMUEVE COMPORTAMIENTOS VIOLENTOS Y CONDUCTAS DE RIESGOS</a:t>
                      </a:r>
                      <a:endParaRPr lang="es-UY" sz="1100" dirty="0">
                        <a:effectLst/>
                      </a:endParaRPr>
                    </a:p>
                    <a:p>
                      <a:pPr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s-UY" sz="1400" kern="1200" dirty="0">
                          <a:effectLst/>
                        </a:rPr>
                        <a:t> </a:t>
                      </a:r>
                      <a:endParaRPr lang="es-UY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UY" sz="1400" b="1" kern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UY" sz="14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SER </a:t>
                      </a:r>
                      <a:r>
                        <a:rPr lang="es-UY" sz="1400" b="1" kern="1200" dirty="0">
                          <a:solidFill>
                            <a:schemeClr val="tx1"/>
                          </a:solidFill>
                          <a:effectLst/>
                        </a:rPr>
                        <a:t>PARA OTROS                                                                                                                                                         RESALTA SU CAPACIDAD DE SER MADRE</a:t>
                      </a:r>
                      <a:endParaRPr lang="es-UY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UY" sz="1400" b="1" kern="1200" dirty="0">
                          <a:solidFill>
                            <a:schemeClr val="tx1"/>
                          </a:solidFill>
                          <a:effectLst/>
                        </a:rPr>
                        <a:t>SU SENSIBILIDAD, DELICADEZA Y TERNURA</a:t>
                      </a:r>
                      <a:endParaRPr lang="es-UY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UY" sz="1400" b="1" kern="1200" dirty="0">
                          <a:solidFill>
                            <a:schemeClr val="tx1"/>
                          </a:solidFill>
                          <a:effectLst/>
                        </a:rPr>
                        <a:t>SU CAPACIDAD PARA CUIDAR A OTROS</a:t>
                      </a:r>
                      <a:endParaRPr lang="es-UY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UY" sz="1400" b="1" kern="1200" dirty="0">
                          <a:solidFill>
                            <a:schemeClr val="tx1"/>
                          </a:solidFill>
                          <a:effectLst/>
                        </a:rPr>
                        <a:t>SU HABILIDAD PARA REALIZAR LAS TAREAS DEL HOGAR</a:t>
                      </a:r>
                      <a:endParaRPr lang="es-UY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UY" sz="1400" b="1" kern="1200" dirty="0">
                          <a:solidFill>
                            <a:schemeClr val="tx1"/>
                          </a:solidFill>
                          <a:effectLst/>
                        </a:rPr>
                        <a:t>LIMITA SU DESARROLLO FÍSICO</a:t>
                      </a:r>
                      <a:endParaRPr lang="es-UY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UY" sz="1400" b="1" kern="1200" dirty="0">
                          <a:solidFill>
                            <a:schemeClr val="tx1"/>
                          </a:solidFill>
                          <a:effectLst/>
                        </a:rPr>
                        <a:t>ESTIMULA LA BELLEZA PARA SER RECONOCIDA POR LOS </a:t>
                      </a:r>
                      <a:r>
                        <a:rPr lang="es-UY" sz="14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OTROS                                                SU </a:t>
                      </a:r>
                      <a:r>
                        <a:rPr lang="es-UY" sz="1400" b="1" kern="1200" dirty="0">
                          <a:solidFill>
                            <a:schemeClr val="tx1"/>
                          </a:solidFill>
                          <a:effectLst/>
                        </a:rPr>
                        <a:t>DEPENDENCIA ECONÓMICA</a:t>
                      </a:r>
                      <a:endParaRPr lang="es-UY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228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85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3071" y="764373"/>
            <a:ext cx="11143129" cy="1293028"/>
          </a:xfrm>
        </p:spPr>
        <p:txBody>
          <a:bodyPr/>
          <a:lstStyle/>
          <a:p>
            <a:pPr algn="ctr"/>
            <a:r>
              <a:rPr lang="es-UY" b="1" dirty="0" smtClean="0"/>
              <a:t>Roles:</a:t>
            </a:r>
            <a:endParaRPr lang="es-UY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2216730"/>
            <a:ext cx="10820400" cy="4024125"/>
          </a:xfrm>
        </p:spPr>
        <p:txBody>
          <a:bodyPr/>
          <a:lstStyle/>
          <a:p>
            <a:r>
              <a:rPr lang="es-UY" dirty="0" smtClean="0">
                <a:latin typeface="Century Gothic" panose="020B0502020202020204" pitchFamily="34" charset="0"/>
                <a:cs typeface="Calibri" panose="020F0502020204030204" pitchFamily="34" charset="0"/>
              </a:rPr>
              <a:t>ESTA SOCIALIZACIÓN DE GÉNERO ATRIBUYE ROLES DIFERENTES SOBRE LOS CUALES SE ASIENTA LA DIVISIÓN SEXUAL DEL TRABAJO </a:t>
            </a:r>
          </a:p>
          <a:p>
            <a:pPr marL="0" indent="0">
              <a:buNone/>
            </a:pPr>
            <a:r>
              <a:rPr lang="es-UY" b="1" dirty="0" smtClean="0">
                <a:latin typeface="Century Gothic" panose="020B0502020202020204" pitchFamily="34" charset="0"/>
                <a:cs typeface="Calibri" panose="020F0502020204030204" pitchFamily="34" charset="0"/>
              </a:rPr>
              <a:t>MUJERES:</a:t>
            </a:r>
            <a:endParaRPr lang="es-UY" b="1" dirty="0">
              <a:latin typeface="Century Gothic" panose="020B0502020202020204" pitchFamily="34" charset="0"/>
              <a:cs typeface="Calibri" panose="020F0502020204030204" pitchFamily="34" charset="0"/>
            </a:endParaRPr>
          </a:p>
          <a:p>
            <a:r>
              <a:rPr lang="es-UY" dirty="0" smtClean="0">
                <a:latin typeface="Century Gothic" panose="020B0502020202020204" pitchFamily="34" charset="0"/>
                <a:cs typeface="Calibri" panose="020F0502020204030204" pitchFamily="34" charset="0"/>
              </a:rPr>
              <a:t>TRABAJO REPRODUCTIVO, DOMÉSTICO Y DE CUIDADOS, NO REMUNERADO Y CORRESPONDIENTE AL MUNDO PRIVADO, EL HOGAR.</a:t>
            </a:r>
          </a:p>
          <a:p>
            <a:pPr marL="0" indent="0">
              <a:buNone/>
            </a:pPr>
            <a:r>
              <a:rPr lang="es-UY" b="1" dirty="0" smtClean="0">
                <a:latin typeface="Century Gothic" panose="020B0502020202020204" pitchFamily="34" charset="0"/>
                <a:cs typeface="Calibri" panose="020F0502020204030204" pitchFamily="34" charset="0"/>
              </a:rPr>
              <a:t>HOMBRES:</a:t>
            </a:r>
            <a:endParaRPr lang="es-UY" b="1" dirty="0">
              <a:latin typeface="Century Gothic" panose="020B0502020202020204" pitchFamily="34" charset="0"/>
              <a:cs typeface="Calibri" panose="020F0502020204030204" pitchFamily="34" charset="0"/>
            </a:endParaRPr>
          </a:p>
          <a:p>
            <a:r>
              <a:rPr lang="es-UY" dirty="0" smtClean="0">
                <a:latin typeface="Century Gothic" panose="020B0502020202020204" pitchFamily="34" charset="0"/>
                <a:cs typeface="Calibri" panose="020F0502020204030204" pitchFamily="34" charset="0"/>
              </a:rPr>
              <a:t>TRABAJO PRODUCTIVO (LABORAL), REMUNERADO Y CORRESPONDIENTE AL MUNDO PÚBLICO, AL MERCADO DEL EMPLEO. </a:t>
            </a:r>
            <a:endParaRPr lang="es-UY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86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/>
          <a:lstStyle/>
          <a:p>
            <a:pPr algn="ctr"/>
            <a:r>
              <a:rPr lang="es-UY" b="1" dirty="0" smtClean="0"/>
              <a:t>Mandatos</a:t>
            </a:r>
            <a:endParaRPr lang="es-UY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UY" dirty="0" smtClean="0"/>
              <a:t>SUBYACEN EN LA SOCIALIZACIÓN</a:t>
            </a:r>
          </a:p>
          <a:p>
            <a:pPr algn="just"/>
            <a:r>
              <a:rPr lang="es-UY" dirty="0" smtClean="0"/>
              <a:t>SON LOS QUE NOS ENSEÑAN COMO SER, COMO COMPORTARNOS PARA CUMPLIR CON LAS EXPECTATIVAS IMPUESTAS EN NUESTRA SOCIEDAD; AL INTERIORIZARLOS Y HACERLOS NUESTROS, NOS IMPIDEN TRANSGREDIR LOS MODELOS HEGEMÓNICOS DE MASCULINIDAD Y FEMENEIDAD. </a:t>
            </a:r>
          </a:p>
          <a:p>
            <a:pPr algn="just"/>
            <a:r>
              <a:rPr lang="es-UY" dirty="0" smtClean="0"/>
              <a:t>SE TRADUCEN EN PENSAMIENTOS, EMOCIONES Y CONDUCTAS QUE ALIMENTAN EL ORDEN SOCIAL.</a:t>
            </a:r>
          </a:p>
          <a:p>
            <a:pPr algn="just"/>
            <a:r>
              <a:rPr lang="es-UY" dirty="0" smtClean="0"/>
              <a:t>SI INCUMPLIMOS ESTOS MANDATOS, NOS ENFRENTAMOS A LA CRÍTICA SOCIAL, A LA CULPA Y A L A VERGUENZA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63177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300641"/>
            <a:ext cx="10958945" cy="1293028"/>
          </a:xfrm>
        </p:spPr>
        <p:txBody>
          <a:bodyPr/>
          <a:lstStyle/>
          <a:p>
            <a:pPr algn="ctr"/>
            <a:r>
              <a:rPr lang="es-UY" dirty="0" smtClean="0"/>
              <a:t>Ciclo de violencia</a:t>
            </a:r>
            <a:endParaRPr lang="es-UY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928" y="1593669"/>
            <a:ext cx="10044546" cy="4779422"/>
          </a:xfrm>
        </p:spPr>
      </p:pic>
    </p:spTree>
    <p:extLst>
      <p:ext uri="{BB962C8B-B14F-4D97-AF65-F5344CB8AC3E}">
        <p14:creationId xmlns:p14="http://schemas.microsoft.com/office/powerpoint/2010/main" val="240832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3236" y="764373"/>
            <a:ext cx="11242964" cy="1293028"/>
          </a:xfrm>
        </p:spPr>
        <p:txBody>
          <a:bodyPr/>
          <a:lstStyle/>
          <a:p>
            <a:pPr algn="ctr"/>
            <a:r>
              <a:rPr lang="es-UY" b="1" dirty="0" smtClean="0"/>
              <a:t>Señales de violencia</a:t>
            </a:r>
            <a:endParaRPr lang="es-UY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6637" y="2169621"/>
            <a:ext cx="10515600" cy="4256723"/>
          </a:xfrm>
        </p:spPr>
        <p:txBody>
          <a:bodyPr/>
          <a:lstStyle/>
          <a:p>
            <a:r>
              <a:rPr lang="es-UY" dirty="0" smtClean="0"/>
              <a:t>Se la ve triste</a:t>
            </a:r>
          </a:p>
          <a:p>
            <a:r>
              <a:rPr lang="es-UY" dirty="0" smtClean="0"/>
              <a:t>Bajando la mirada cuando la cruzamos</a:t>
            </a:r>
          </a:p>
          <a:p>
            <a:r>
              <a:rPr lang="es-UY" dirty="0" smtClean="0"/>
              <a:t>No contesta el saludo</a:t>
            </a:r>
          </a:p>
          <a:p>
            <a:r>
              <a:rPr lang="es-UY" dirty="0" smtClean="0"/>
              <a:t>Evita conversaciones</a:t>
            </a:r>
          </a:p>
          <a:p>
            <a:r>
              <a:rPr lang="es-UY" dirty="0" smtClean="0"/>
              <a:t>Con zonas del cuerpo tapadas a propósito (bufandas, pañuelos, lentes de sol, </a:t>
            </a:r>
            <a:r>
              <a:rPr lang="es-UY" dirty="0" err="1" smtClean="0"/>
              <a:t>etc</a:t>
            </a:r>
            <a:r>
              <a:rPr lang="es-UY" dirty="0" smtClean="0"/>
              <a:t>)</a:t>
            </a:r>
          </a:p>
          <a:p>
            <a:r>
              <a:rPr lang="es-UY" dirty="0" smtClean="0"/>
              <a:t>Encerrada en su casa </a:t>
            </a:r>
          </a:p>
          <a:p>
            <a:r>
              <a:rPr lang="es-UY" dirty="0" smtClean="0"/>
              <a:t>No deja que sus </a:t>
            </a:r>
            <a:r>
              <a:rPr lang="es-UY" dirty="0" err="1" smtClean="0"/>
              <a:t>hijxs</a:t>
            </a:r>
            <a:r>
              <a:rPr lang="es-UY" dirty="0" smtClean="0"/>
              <a:t> jueguen en la vereda o con </a:t>
            </a:r>
            <a:r>
              <a:rPr lang="es-UY" dirty="0" err="1" smtClean="0"/>
              <a:t>otres</a:t>
            </a:r>
            <a:endParaRPr lang="es-UY" dirty="0" smtClean="0"/>
          </a:p>
          <a:p>
            <a:endParaRPr lang="es-UY" dirty="0" smtClean="0"/>
          </a:p>
          <a:p>
            <a:pPr marL="0" indent="0">
              <a:buNone/>
            </a:pPr>
            <a:endParaRPr lang="es-UY" dirty="0" smtClean="0"/>
          </a:p>
          <a:p>
            <a:endParaRPr lang="es-UY" dirty="0" smtClean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89646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1782" y="764373"/>
            <a:ext cx="11104418" cy="1293028"/>
          </a:xfrm>
        </p:spPr>
        <p:txBody>
          <a:bodyPr>
            <a:normAutofit/>
          </a:bodyPr>
          <a:lstStyle/>
          <a:p>
            <a:pPr algn="ctr"/>
            <a:r>
              <a:rPr lang="es-UY" b="1" dirty="0" smtClean="0"/>
              <a:t>Diferentes tipos de violencia</a:t>
            </a:r>
            <a:br>
              <a:rPr lang="es-UY" b="1" dirty="0" smtClean="0"/>
            </a:br>
            <a:r>
              <a:rPr lang="es-UY" b="1" dirty="0" smtClean="0"/>
              <a:t>En Uruguay y según la Ley que tenemos</a:t>
            </a:r>
            <a:endParaRPr lang="es-UY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136967"/>
          </a:xfrm>
        </p:spPr>
        <p:txBody>
          <a:bodyPr>
            <a:normAutofit fontScale="85000" lnSpcReduction="20000"/>
          </a:bodyPr>
          <a:lstStyle/>
          <a:p>
            <a:endParaRPr lang="es-UY" dirty="0" smtClean="0"/>
          </a:p>
          <a:p>
            <a:r>
              <a:rPr lang="es-UY" sz="2600" dirty="0" smtClean="0"/>
              <a:t>Física</a:t>
            </a:r>
          </a:p>
          <a:p>
            <a:r>
              <a:rPr lang="es-UY" sz="2600" dirty="0" smtClean="0"/>
              <a:t>Psicológica </a:t>
            </a:r>
            <a:r>
              <a:rPr lang="es-UY" sz="2600" dirty="0"/>
              <a:t>o</a:t>
            </a:r>
            <a:r>
              <a:rPr lang="es-UY" sz="2600" dirty="0" smtClean="0"/>
              <a:t> emocional</a:t>
            </a:r>
          </a:p>
          <a:p>
            <a:r>
              <a:rPr lang="es-UY" sz="2600" dirty="0" smtClean="0"/>
              <a:t>Sexual</a:t>
            </a:r>
          </a:p>
          <a:p>
            <a:r>
              <a:rPr lang="es-UY" sz="2600" dirty="0" smtClean="0"/>
              <a:t>Patrimonial</a:t>
            </a:r>
          </a:p>
          <a:p>
            <a:r>
              <a:rPr lang="es-UY" sz="2600" dirty="0" smtClean="0"/>
              <a:t>Obstétrica</a:t>
            </a:r>
          </a:p>
          <a:p>
            <a:r>
              <a:rPr lang="es-UY" sz="2600" dirty="0" smtClean="0"/>
              <a:t>Acoso Callejero</a:t>
            </a:r>
          </a:p>
          <a:p>
            <a:r>
              <a:rPr lang="es-UY" sz="2600" dirty="0" smtClean="0"/>
              <a:t>Acoso laboral</a:t>
            </a:r>
            <a:endParaRPr lang="es-UY" sz="2600" dirty="0"/>
          </a:p>
          <a:p>
            <a:pPr marL="0" indent="0">
              <a:buNone/>
            </a:pPr>
            <a:endParaRPr lang="es-UY" sz="2600" dirty="0" smtClean="0"/>
          </a:p>
          <a:p>
            <a:r>
              <a:rPr lang="es-UY" sz="2600" dirty="0" smtClean="0"/>
              <a:t>Si bien existen estos diferentes tipos de violencia, se constata que cuando la mujer no vive violencia física no se reconoce en situación de violencia y en general tampoco quienes le rodean</a:t>
            </a:r>
            <a:r>
              <a:rPr lang="es-UY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234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891" y="2842555"/>
            <a:ext cx="11104418" cy="1293028"/>
          </a:xfrm>
        </p:spPr>
        <p:txBody>
          <a:bodyPr>
            <a:normAutofit/>
          </a:bodyPr>
          <a:lstStyle/>
          <a:p>
            <a:pPr algn="ctr"/>
            <a:r>
              <a:rPr lang="es-UY" b="1" dirty="0" smtClean="0"/>
              <a:t>Muchas gracias!</a:t>
            </a:r>
            <a:endParaRPr lang="es-UY" b="1" dirty="0"/>
          </a:p>
        </p:txBody>
      </p:sp>
    </p:spTree>
    <p:extLst>
      <p:ext uri="{BB962C8B-B14F-4D97-AF65-F5344CB8AC3E}">
        <p14:creationId xmlns:p14="http://schemas.microsoft.com/office/powerpoint/2010/main" val="226332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ela de condensación">
  <a:themeElements>
    <a:clrScheme name="Estela de condensació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Estela de condensació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tela de condensació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TM04033937[[fn=Estela de condensación]]</Template>
  <TotalTime>108</TotalTime>
  <Words>421</Words>
  <Application>Microsoft Office PowerPoint</Application>
  <PresentationFormat>Panorámica</PresentationFormat>
  <Paragraphs>64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Estela de condensación</vt:lpstr>
      <vt:lpstr>Taller de género y violencia</vt:lpstr>
      <vt:lpstr>Género:</vt:lpstr>
      <vt:lpstr>ESTEREOTIPOS DE GÉNERO: </vt:lpstr>
      <vt:lpstr>Roles:</vt:lpstr>
      <vt:lpstr>Mandatos</vt:lpstr>
      <vt:lpstr>Ciclo de violencia</vt:lpstr>
      <vt:lpstr>Señales de violencia</vt:lpstr>
      <vt:lpstr>Diferentes tipos de violencia En Uruguay y según la Ley que tenemos</vt:lpstr>
      <vt:lpstr>Muchas gracias!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12</cp:revision>
  <dcterms:created xsi:type="dcterms:W3CDTF">2020-11-18T13:37:54Z</dcterms:created>
  <dcterms:modified xsi:type="dcterms:W3CDTF">2020-11-21T16:50:34Z</dcterms:modified>
</cp:coreProperties>
</file>